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2c5c0752c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2c5c0752c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2c5c0752c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2c5c0752c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2c5c0752c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2c5c0752c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2c5c0752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2c5c0752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c5c0752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2c5c0752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2c5c0752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2c5c0752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2c5c0752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2c5c0752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2c5c0752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2c5c0752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2c5c0752c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2c5c0752c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2c5c0752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2c5c0752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2c5c0752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2c5c0752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2c5c0752c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2c5c0752c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2c5c0752c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2c5c0752c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2c5c0752c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2c5c0752c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2c5c0752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2c5c0752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2c5c0752c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2c5c0752c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c5c0752c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2c5c0752c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c5c0752c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2c5c0752c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2c5c0752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2c5c0752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2c5c0752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2c5c0752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2c5c0752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2c5c0752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2c5c0752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2c5c0752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2c5c0752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2c5c0752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2c5c0752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2c5c0752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2c5c0752c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2c5c0752c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gif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Te-k/malware-classification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Te-k/malware-classificati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0" y="25902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Introduction to ML and DL for Security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idx="1" type="subTitle"/>
          </p:nvPr>
        </p:nvSpPr>
        <p:spPr>
          <a:xfrm>
            <a:off x="311700" y="167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Logistic Regression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1" name="Google Shape;161;p34"/>
          <p:cNvSpPr txBox="1"/>
          <p:nvPr>
            <p:ph idx="4294967295" type="body"/>
          </p:nvPr>
        </p:nvSpPr>
        <p:spPr>
          <a:xfrm>
            <a:off x="845100" y="145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575" y="1691775"/>
            <a:ext cx="4948975" cy="2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675" y="2559975"/>
            <a:ext cx="1961287" cy="9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4"/>
          <p:cNvSpPr/>
          <p:nvPr/>
        </p:nvSpPr>
        <p:spPr>
          <a:xfrm>
            <a:off x="4148200" y="4058138"/>
            <a:ext cx="204300" cy="146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4"/>
          <p:cNvSpPr/>
          <p:nvPr/>
        </p:nvSpPr>
        <p:spPr>
          <a:xfrm>
            <a:off x="3908606" y="4058138"/>
            <a:ext cx="204300" cy="146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4"/>
          <p:cNvSpPr/>
          <p:nvPr/>
        </p:nvSpPr>
        <p:spPr>
          <a:xfrm>
            <a:off x="4352500" y="4058138"/>
            <a:ext cx="204300" cy="146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4"/>
          <p:cNvSpPr/>
          <p:nvPr/>
        </p:nvSpPr>
        <p:spPr>
          <a:xfrm>
            <a:off x="4504900" y="4058138"/>
            <a:ext cx="204300" cy="146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4"/>
          <p:cNvSpPr/>
          <p:nvPr/>
        </p:nvSpPr>
        <p:spPr>
          <a:xfrm>
            <a:off x="4657300" y="4058138"/>
            <a:ext cx="204300" cy="146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4"/>
          <p:cNvSpPr/>
          <p:nvPr/>
        </p:nvSpPr>
        <p:spPr>
          <a:xfrm>
            <a:off x="4885900" y="4058138"/>
            <a:ext cx="204300" cy="146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4"/>
          <p:cNvSpPr/>
          <p:nvPr/>
        </p:nvSpPr>
        <p:spPr>
          <a:xfrm>
            <a:off x="5114500" y="4058138"/>
            <a:ext cx="204300" cy="146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4"/>
          <p:cNvSpPr/>
          <p:nvPr/>
        </p:nvSpPr>
        <p:spPr>
          <a:xfrm>
            <a:off x="5343100" y="4058138"/>
            <a:ext cx="204300" cy="146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4"/>
          <p:cNvSpPr/>
          <p:nvPr/>
        </p:nvSpPr>
        <p:spPr>
          <a:xfrm>
            <a:off x="5571700" y="4058138"/>
            <a:ext cx="204300" cy="146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4"/>
          <p:cNvSpPr/>
          <p:nvPr/>
        </p:nvSpPr>
        <p:spPr>
          <a:xfrm>
            <a:off x="7028780" y="1810238"/>
            <a:ext cx="204300" cy="1464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4"/>
          <p:cNvSpPr/>
          <p:nvPr/>
        </p:nvSpPr>
        <p:spPr>
          <a:xfrm>
            <a:off x="7248100" y="1810238"/>
            <a:ext cx="204300" cy="1464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4"/>
          <p:cNvSpPr/>
          <p:nvPr/>
        </p:nvSpPr>
        <p:spPr>
          <a:xfrm>
            <a:off x="7476700" y="1810238"/>
            <a:ext cx="204300" cy="1464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4"/>
          <p:cNvSpPr/>
          <p:nvPr/>
        </p:nvSpPr>
        <p:spPr>
          <a:xfrm>
            <a:off x="7705300" y="1810238"/>
            <a:ext cx="204300" cy="1464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4"/>
          <p:cNvSpPr/>
          <p:nvPr/>
        </p:nvSpPr>
        <p:spPr>
          <a:xfrm>
            <a:off x="7857700" y="1810238"/>
            <a:ext cx="204300" cy="1464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4"/>
          <p:cNvSpPr/>
          <p:nvPr/>
        </p:nvSpPr>
        <p:spPr>
          <a:xfrm>
            <a:off x="8010100" y="1810238"/>
            <a:ext cx="204300" cy="1464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4"/>
          <p:cNvSpPr/>
          <p:nvPr/>
        </p:nvSpPr>
        <p:spPr>
          <a:xfrm>
            <a:off x="8162500" y="1810238"/>
            <a:ext cx="204300" cy="1464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4"/>
          <p:cNvSpPr/>
          <p:nvPr/>
        </p:nvSpPr>
        <p:spPr>
          <a:xfrm>
            <a:off x="8314900" y="1810238"/>
            <a:ext cx="204300" cy="1464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idx="1" type="subTitle"/>
          </p:nvPr>
        </p:nvSpPr>
        <p:spPr>
          <a:xfrm>
            <a:off x="311700" y="167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More ML Algorithms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86" name="Google Shape;186;p35"/>
          <p:cNvSpPr txBox="1"/>
          <p:nvPr>
            <p:ph idx="4294967295" type="body"/>
          </p:nvPr>
        </p:nvSpPr>
        <p:spPr>
          <a:xfrm>
            <a:off x="838050" y="1354950"/>
            <a:ext cx="764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Linear Regression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Decision Tree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Random Forest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Support Vector Machines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...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Deep Learning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idx="1" type="subTitle"/>
          </p:nvPr>
        </p:nvSpPr>
        <p:spPr>
          <a:xfrm>
            <a:off x="311700" y="471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Neural Networks </a:t>
            </a:r>
            <a:r>
              <a:rPr b="1" lang="en">
                <a:solidFill>
                  <a:srgbClr val="00FF00"/>
                </a:solidFill>
              </a:rPr>
              <a:t>Building Block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25" y="1202549"/>
            <a:ext cx="6843201" cy="33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Activation functions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03" name="Google Shape;203;p38"/>
          <p:cNvSpPr txBox="1"/>
          <p:nvPr>
            <p:ph idx="1" type="body"/>
          </p:nvPr>
        </p:nvSpPr>
        <p:spPr>
          <a:xfrm>
            <a:off x="311700" y="864356"/>
            <a:ext cx="85206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25" y="1453449"/>
            <a:ext cx="8411551" cy="24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>
            <p:ph idx="1" type="subTitle"/>
          </p:nvPr>
        </p:nvSpPr>
        <p:spPr>
          <a:xfrm>
            <a:off x="311700" y="2125594"/>
            <a:ext cx="85206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9"/>
          <p:cNvSpPr txBox="1"/>
          <p:nvPr>
            <p:ph idx="1" type="subTitle"/>
          </p:nvPr>
        </p:nvSpPr>
        <p:spPr>
          <a:xfrm>
            <a:off x="311700" y="167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Initialization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11" name="Google Shape;2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827" y="782373"/>
            <a:ext cx="6542374" cy="36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4850625" y="4667700"/>
            <a:ext cx="3078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Gif is taken from 3blue1brown’s video</a:t>
            </a:r>
            <a:endParaRPr b="1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idx="1" type="subTitle"/>
          </p:nvPr>
        </p:nvSpPr>
        <p:spPr>
          <a:xfrm>
            <a:off x="311700" y="2125594"/>
            <a:ext cx="85206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0"/>
          <p:cNvSpPr txBox="1"/>
          <p:nvPr>
            <p:ph idx="1" type="subTitle"/>
          </p:nvPr>
        </p:nvSpPr>
        <p:spPr>
          <a:xfrm>
            <a:off x="311700" y="90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Training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19" name="Google Shape;219;p40"/>
          <p:cNvPicPr preferRelativeResize="0"/>
          <p:nvPr/>
        </p:nvPicPr>
        <p:blipFill rotWithShape="1">
          <a:blip r:embed="rId3">
            <a:alphaModFix/>
          </a:blip>
          <a:srcRect b="-2209" l="0" r="0" t="2210"/>
          <a:stretch/>
        </p:blipFill>
        <p:spPr>
          <a:xfrm>
            <a:off x="1182935" y="744986"/>
            <a:ext cx="6778125" cy="38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0"/>
          <p:cNvSpPr txBox="1"/>
          <p:nvPr>
            <p:ph idx="1" type="subTitle"/>
          </p:nvPr>
        </p:nvSpPr>
        <p:spPr>
          <a:xfrm>
            <a:off x="4850625" y="4667700"/>
            <a:ext cx="3078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Gif is taken from 3blue1brown’s video</a:t>
            </a:r>
            <a:endParaRPr b="1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idx="1" type="subTitle"/>
          </p:nvPr>
        </p:nvSpPr>
        <p:spPr>
          <a:xfrm>
            <a:off x="220875" y="287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Optimization Algorithms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3553175" y="2747425"/>
            <a:ext cx="2180100" cy="917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Optimizer</a:t>
            </a:r>
            <a:endParaRPr b="1">
              <a:solidFill>
                <a:srgbClr val="6AA84F"/>
              </a:solidFill>
            </a:endParaRPr>
          </a:p>
        </p:txBody>
      </p:sp>
      <p:cxnSp>
        <p:nvCxnSpPr>
          <p:cNvPr id="227" name="Google Shape;227;p41"/>
          <p:cNvCxnSpPr>
            <a:endCxn id="226" idx="1"/>
          </p:cNvCxnSpPr>
          <p:nvPr/>
        </p:nvCxnSpPr>
        <p:spPr>
          <a:xfrm>
            <a:off x="2283275" y="3191875"/>
            <a:ext cx="1269900" cy="14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8" name="Google Shape;228;p41"/>
          <p:cNvCxnSpPr>
            <a:stCxn id="226" idx="3"/>
          </p:cNvCxnSpPr>
          <p:nvPr/>
        </p:nvCxnSpPr>
        <p:spPr>
          <a:xfrm>
            <a:off x="5733275" y="3205975"/>
            <a:ext cx="13251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9" name="Google Shape;229;p41"/>
          <p:cNvSpPr txBox="1"/>
          <p:nvPr/>
        </p:nvSpPr>
        <p:spPr>
          <a:xfrm>
            <a:off x="2208400" y="2631725"/>
            <a:ext cx="1173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Input Parameters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5789800" y="2631725"/>
            <a:ext cx="1173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Trained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Parameters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2208400" y="3165125"/>
            <a:ext cx="1173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{W, b}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2" name="Google Shape;232;p41"/>
          <p:cNvSpPr txBox="1"/>
          <p:nvPr/>
        </p:nvSpPr>
        <p:spPr>
          <a:xfrm>
            <a:off x="5971025" y="3200125"/>
            <a:ext cx="8496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{W, b}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33" name="Google Shape;233;p41"/>
          <p:cNvSpPr/>
          <p:nvPr/>
        </p:nvSpPr>
        <p:spPr>
          <a:xfrm>
            <a:off x="4292786" y="1900707"/>
            <a:ext cx="800200" cy="846750"/>
          </a:xfrm>
          <a:custGeom>
            <a:rect b="b" l="l" r="r" t="t"/>
            <a:pathLst>
              <a:path extrusionOk="0" h="33870" w="32008">
                <a:moveTo>
                  <a:pt x="11339" y="33870"/>
                </a:moveTo>
                <a:cubicBezTo>
                  <a:pt x="9458" y="30880"/>
                  <a:pt x="-796" y="21576"/>
                  <a:pt x="50" y="15931"/>
                </a:cubicBezTo>
                <a:cubicBezTo>
                  <a:pt x="897" y="10287"/>
                  <a:pt x="11103" y="190"/>
                  <a:pt x="16418" y="3"/>
                </a:cubicBezTo>
                <a:cubicBezTo>
                  <a:pt x="21733" y="-184"/>
                  <a:pt x="31000" y="9351"/>
                  <a:pt x="31941" y="14809"/>
                </a:cubicBezTo>
                <a:cubicBezTo>
                  <a:pt x="32882" y="20267"/>
                  <a:pt x="23709" y="29759"/>
                  <a:pt x="22063" y="3274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4" name="Google Shape;234;p41"/>
          <p:cNvSpPr txBox="1"/>
          <p:nvPr/>
        </p:nvSpPr>
        <p:spPr>
          <a:xfrm>
            <a:off x="4137450" y="1326450"/>
            <a:ext cx="1173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Loss function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idx="1" type="subTitle"/>
          </p:nvPr>
        </p:nvSpPr>
        <p:spPr>
          <a:xfrm>
            <a:off x="220875" y="211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Convex Optimization Algorithms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00" y="1118075"/>
            <a:ext cx="3938831" cy="33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680" y="2570659"/>
            <a:ext cx="2782395" cy="113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425" y="954631"/>
            <a:ext cx="6491174" cy="38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3"/>
          <p:cNvSpPr txBox="1"/>
          <p:nvPr>
            <p:ph idx="1" type="subTitle"/>
          </p:nvPr>
        </p:nvSpPr>
        <p:spPr>
          <a:xfrm>
            <a:off x="220875" y="211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Convex </a:t>
            </a:r>
            <a:r>
              <a:rPr b="1" lang="en">
                <a:solidFill>
                  <a:srgbClr val="00FF00"/>
                </a:solidFill>
              </a:rPr>
              <a:t>Optimization Algorithms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50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FF00"/>
                </a:solidFill>
              </a:rPr>
              <a:t>Agenda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845100" y="1514425"/>
            <a:ext cx="764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Introduction to Basic Terminologies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Libraries to start with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Understanding Algorithms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Logistic Regression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Neural Networks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Demo: Malware Detection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Conclude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ctrTitle"/>
          </p:nvPr>
        </p:nvSpPr>
        <p:spPr>
          <a:xfrm>
            <a:off x="311708" y="558431"/>
            <a:ext cx="8520600" cy="15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4"/>
          <p:cNvSpPr txBox="1"/>
          <p:nvPr>
            <p:ph idx="1" type="subTitle"/>
          </p:nvPr>
        </p:nvSpPr>
        <p:spPr>
          <a:xfrm>
            <a:off x="311700" y="2125594"/>
            <a:ext cx="85206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4"/>
          <p:cNvSpPr txBox="1"/>
          <p:nvPr>
            <p:ph idx="1" type="subTitle"/>
          </p:nvPr>
        </p:nvSpPr>
        <p:spPr>
          <a:xfrm>
            <a:off x="311700" y="90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Prediction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55" name="Google Shape;2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813" y="716800"/>
            <a:ext cx="6710375" cy="37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4"/>
          <p:cNvSpPr txBox="1"/>
          <p:nvPr>
            <p:ph idx="1" type="subTitle"/>
          </p:nvPr>
        </p:nvSpPr>
        <p:spPr>
          <a:xfrm>
            <a:off x="4850625" y="4667700"/>
            <a:ext cx="3078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Gif is taken from 3blue1brown’s video</a:t>
            </a:r>
            <a:endParaRPr b="1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idx="1" type="subTitle"/>
          </p:nvPr>
        </p:nvSpPr>
        <p:spPr>
          <a:xfrm>
            <a:off x="311700" y="319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More DL Algorithms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62" name="Google Shape;262;p45"/>
          <p:cNvSpPr txBox="1"/>
          <p:nvPr>
            <p:ph idx="4294967295" type="body"/>
          </p:nvPr>
        </p:nvSpPr>
        <p:spPr>
          <a:xfrm>
            <a:off x="838050" y="1354950"/>
            <a:ext cx="764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Convolutional Neural Networks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Recurrent Neural Networks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Long Short Term Memory Networks (LSTM)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Deep Belief Networks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Autoencoders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...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idx="1" type="subTitle"/>
          </p:nvPr>
        </p:nvSpPr>
        <p:spPr>
          <a:xfrm>
            <a:off x="311700" y="2175406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Malware Classifier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311700" y="265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Dataset: Malware Classifier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73" name="Google Shape;273;p47"/>
          <p:cNvSpPr txBox="1"/>
          <p:nvPr/>
        </p:nvSpPr>
        <p:spPr>
          <a:xfrm>
            <a:off x="239225" y="1414650"/>
            <a:ext cx="859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56 features extracted from PE files using pefile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2 classes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138047 samples</a:t>
            </a:r>
            <a:endParaRPr sz="2400">
              <a:solidFill>
                <a:schemeClr val="accent2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74" name="Google Shape;274;p47"/>
          <p:cNvSpPr txBox="1"/>
          <p:nvPr/>
        </p:nvSpPr>
        <p:spPr>
          <a:xfrm>
            <a:off x="2009550" y="4557375"/>
            <a:ext cx="5753700" cy="27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https://github.com/Te-k/malware-classification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idx="1" type="subTitle"/>
          </p:nvPr>
        </p:nvSpPr>
        <p:spPr>
          <a:xfrm>
            <a:off x="311700" y="265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Building Model</a:t>
            </a:r>
            <a:r>
              <a:rPr b="1" lang="en">
                <a:solidFill>
                  <a:srgbClr val="00FF00"/>
                </a:solidFill>
              </a:rPr>
              <a:t>: Malware Classifier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80" name="Google Shape;280;p48"/>
          <p:cNvSpPr txBox="1"/>
          <p:nvPr/>
        </p:nvSpPr>
        <p:spPr>
          <a:xfrm>
            <a:off x="239225" y="1109850"/>
            <a:ext cx="859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Load Dataset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Pre process data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Split into training and testing set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Train Logistic regression model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Train Neural Network model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Evaluate trained models on testing set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Deploy the best model</a:t>
            </a:r>
            <a:endParaRPr sz="2400">
              <a:solidFill>
                <a:schemeClr val="accent2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/>
        </p:nvSpPr>
        <p:spPr>
          <a:xfrm>
            <a:off x="311700" y="21754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00"/>
                </a:solidFill>
              </a:rPr>
              <a:t>Thank You!</a:t>
            </a:r>
            <a:endParaRPr b="1" sz="2800">
              <a:solidFill>
                <a:srgbClr val="00FF00"/>
              </a:solidFill>
            </a:endParaRPr>
          </a:p>
        </p:txBody>
      </p:sp>
      <p:sp>
        <p:nvSpPr>
          <p:cNvPr id="286" name="Google Shape;286;p49"/>
          <p:cNvSpPr txBox="1"/>
          <p:nvPr/>
        </p:nvSpPr>
        <p:spPr>
          <a:xfrm>
            <a:off x="4838050" y="4360706"/>
            <a:ext cx="4171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@adversarial_nik</a:t>
            </a:r>
            <a:endParaRPr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311700" y="50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FF00"/>
                </a:solidFill>
              </a:rPr>
              <a:t>Applications in security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845100" y="1743019"/>
            <a:ext cx="327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WAF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IDS/IPS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Malware detection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Antiviruses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Spam filters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...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FF00"/>
                </a:solidFill>
              </a:rPr>
              <a:t>Basic Terminology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845100" y="1076275"/>
            <a:ext cx="798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Dataset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Features and Labels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Training set, Testing set and Validation set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Loss function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Optimization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Supervised Learning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Unsupervised Learning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FF00"/>
                </a:solidFill>
              </a:rPr>
              <a:t>Libs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123" name="Google Shape;1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50" y="1167900"/>
            <a:ext cx="1240820" cy="103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337" y="3469813"/>
            <a:ext cx="1702443" cy="6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626" y="3019750"/>
            <a:ext cx="1095243" cy="134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4259" y="1522846"/>
            <a:ext cx="1881771" cy="5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2876" y="3112661"/>
            <a:ext cx="1209619" cy="12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3513" y="1211318"/>
            <a:ext cx="1881771" cy="1013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FF00"/>
                </a:solidFill>
              </a:rPr>
              <a:t>How it works in production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134" name="Google Shape;1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952" y="1193427"/>
            <a:ext cx="6622099" cy="34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idx="1" type="subTitle"/>
          </p:nvPr>
        </p:nvSpPr>
        <p:spPr>
          <a:xfrm>
            <a:off x="311700" y="265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Example </a:t>
            </a:r>
            <a:r>
              <a:rPr b="1" lang="en">
                <a:solidFill>
                  <a:srgbClr val="00FF00"/>
                </a:solidFill>
              </a:rPr>
              <a:t>Dataset: Malware Classifier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239225" y="1414650"/>
            <a:ext cx="859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56 features extracted from PE files using pefile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2 classes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138047 samples</a:t>
            </a:r>
            <a:endParaRPr sz="2400">
              <a:solidFill>
                <a:schemeClr val="accent2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2009550" y="4557375"/>
            <a:ext cx="5753700" cy="27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https://github.com/Te-k/malware-classification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idx="1" type="subTitle"/>
          </p:nvPr>
        </p:nvSpPr>
        <p:spPr>
          <a:xfrm>
            <a:off x="311700" y="167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How a Trained Model Works?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47" name="Google Shape;1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000" y="825506"/>
            <a:ext cx="2728150" cy="204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575" y="2889527"/>
            <a:ext cx="2925000" cy="21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6825" y="783200"/>
            <a:ext cx="2728150" cy="20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1150" y="2871625"/>
            <a:ext cx="2972750" cy="22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Machine Learning: Logistic Regression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